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274" r:id="rId3"/>
    <p:sldId id="473" r:id="rId4"/>
    <p:sldId id="474" r:id="rId5"/>
    <p:sldId id="420" r:id="rId6"/>
    <p:sldId id="475" r:id="rId7"/>
    <p:sldId id="428" r:id="rId8"/>
    <p:sldId id="476" r:id="rId9"/>
    <p:sldId id="429" r:id="rId10"/>
    <p:sldId id="477" r:id="rId11"/>
    <p:sldId id="432" r:id="rId12"/>
    <p:sldId id="478" r:id="rId13"/>
    <p:sldId id="433" r:id="rId14"/>
    <p:sldId id="434" r:id="rId15"/>
    <p:sldId id="479" r:id="rId16"/>
    <p:sldId id="480" r:id="rId17"/>
    <p:sldId id="430" r:id="rId18"/>
    <p:sldId id="481" r:id="rId19"/>
    <p:sldId id="431" r:id="rId20"/>
    <p:sldId id="470" r:id="rId21"/>
    <p:sldId id="471" r:id="rId22"/>
    <p:sldId id="482" r:id="rId23"/>
    <p:sldId id="483" r:id="rId24"/>
    <p:sldId id="448" r:id="rId25"/>
    <p:sldId id="436" r:id="rId26"/>
    <p:sldId id="484" r:id="rId27"/>
    <p:sldId id="485" r:id="rId28"/>
    <p:sldId id="437" r:id="rId29"/>
    <p:sldId id="486" r:id="rId30"/>
    <p:sldId id="442" r:id="rId31"/>
    <p:sldId id="487" r:id="rId32"/>
    <p:sldId id="488" r:id="rId33"/>
    <p:sldId id="489" r:id="rId34"/>
    <p:sldId id="490" r:id="rId35"/>
    <p:sldId id="491" r:id="rId36"/>
    <p:sldId id="449" r:id="rId37"/>
    <p:sldId id="492" r:id="rId38"/>
    <p:sldId id="450" r:id="rId39"/>
    <p:sldId id="445" r:id="rId40"/>
    <p:sldId id="493" r:id="rId41"/>
    <p:sldId id="435" r:id="rId42"/>
    <p:sldId id="494" r:id="rId43"/>
    <p:sldId id="440" r:id="rId44"/>
    <p:sldId id="452" r:id="rId45"/>
    <p:sldId id="453" r:id="rId46"/>
    <p:sldId id="472" r:id="rId47"/>
    <p:sldId id="427" r:id="rId48"/>
    <p:sldId id="495" r:id="rId49"/>
    <p:sldId id="496" r:id="rId50"/>
    <p:sldId id="413" r:id="rId51"/>
    <p:sldId id="414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88" d="100"/>
          <a:sy n="88" d="100"/>
        </p:scale>
        <p:origin x="26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10T16:35:10.85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11-Aug-17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11-Aug-17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1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7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89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112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11-Aug-17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/>
              <a:t>Цикли със стъпка, </a:t>
            </a:r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604782" y="3385787"/>
            <a:ext cx="171309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По-сложни</a:t>
            </a:r>
            <a:b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 - решение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1447800"/>
            <a:ext cx="10363200" cy="3857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powersOfTwo([arg1])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1730982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Отпечатва </a:t>
            </a:r>
            <a:r>
              <a:rPr lang="bg-BG" dirty="0">
                <a:solidFill>
                  <a:srgbClr val="F3CD60"/>
                </a:solidFill>
              </a:rPr>
              <a:t>четните степени </a:t>
            </a:r>
            <a:r>
              <a:rPr lang="bg-BG" dirty="0"/>
              <a:t>на </a:t>
            </a:r>
            <a:r>
              <a:rPr lang="bg-BG" b="1" dirty="0">
                <a:solidFill>
                  <a:srgbClr val="F3CD60"/>
                </a:solidFill>
              </a:rPr>
              <a:t>2</a:t>
            </a:r>
            <a:r>
              <a:rPr lang="bg-BG" dirty="0"/>
              <a:t> до </a:t>
            </a:r>
            <a:r>
              <a:rPr lang="en-US" b="1" dirty="0">
                <a:solidFill>
                  <a:srgbClr val="F3CD60"/>
                </a:solidFill>
              </a:rPr>
              <a:t>2</a:t>
            </a:r>
            <a:r>
              <a:rPr lang="en-US" b="1" baseline="30000" dirty="0">
                <a:solidFill>
                  <a:srgbClr val="F3CD60"/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>
                <a:solidFill>
                  <a:srgbClr val="F3CD60"/>
                </a:solidFill>
              </a:rPr>
              <a:t>0</a:t>
            </a:r>
            <a:r>
              <a:rPr lang="bg-BG" dirty="0"/>
              <a:t>, 2</a:t>
            </a:r>
            <a:r>
              <a:rPr lang="bg-BG" baseline="30000" dirty="0">
                <a:solidFill>
                  <a:srgbClr val="F3CD60"/>
                </a:solidFill>
              </a:rPr>
              <a:t>2</a:t>
            </a:r>
            <a:r>
              <a:rPr lang="bg-BG" dirty="0"/>
              <a:t>, 2</a:t>
            </a:r>
            <a:r>
              <a:rPr lang="bg-BG" baseline="30000" dirty="0">
                <a:solidFill>
                  <a:srgbClr val="F3CD60"/>
                </a:solidFill>
              </a:rPr>
              <a:t>4</a:t>
            </a:r>
            <a:r>
              <a:rPr lang="bg-BG" dirty="0"/>
              <a:t>, 2</a:t>
            </a:r>
            <a:r>
              <a:rPr lang="bg-BG" baseline="30000" dirty="0">
                <a:solidFill>
                  <a:srgbClr val="F3CD60"/>
                </a:solidFill>
              </a:rPr>
              <a:t>8</a:t>
            </a:r>
            <a:r>
              <a:rPr lang="bg-BG" dirty="0"/>
              <a:t>, …, </a:t>
            </a:r>
            <a:r>
              <a:rPr lang="bg-BG" b="1" dirty="0">
                <a:solidFill>
                  <a:srgbClr val="F3CD60"/>
                </a:solidFill>
              </a:rPr>
              <a:t>2</a:t>
            </a:r>
            <a:r>
              <a:rPr lang="en-US" b="1" baseline="30000" dirty="0">
                <a:solidFill>
                  <a:srgbClr val="F3CD60"/>
                </a:solidFill>
              </a:rPr>
              <a:t>n</a:t>
            </a:r>
            <a:endParaRPr lang="bg-BG" b="1" dirty="0">
              <a:solidFill>
                <a:srgbClr val="F3CD60"/>
              </a:solidFill>
            </a:endParaRPr>
          </a:p>
          <a:p>
            <a:r>
              <a:rPr lang="bg-BG" dirty="0"/>
              <a:t>Примерен вход и изход: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2 - условие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41412" y="4191000"/>
            <a:ext cx="8763000" cy="683264"/>
            <a:chOff x="1141412" y="4191000"/>
            <a:chExt cx="8763000" cy="683264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1141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Стрелка надясно 11"/>
            <p:cNvSpPr/>
            <p:nvPr/>
          </p:nvSpPr>
          <p:spPr>
            <a:xfrm>
              <a:off x="2513012" y="43491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3275012" y="4191000"/>
              <a:ext cx="66294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16, …, 1024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1412" y="5182548"/>
            <a:ext cx="4267200" cy="683264"/>
            <a:chOff x="1141412" y="4191000"/>
            <a:chExt cx="4267200" cy="683264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141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Стрелка надясно 11"/>
            <p:cNvSpPr/>
            <p:nvPr/>
          </p:nvSpPr>
          <p:spPr>
            <a:xfrm>
              <a:off x="2513012" y="43491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3275012" y="4191000"/>
              <a:ext cx="21336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1, 4, 16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09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18213" y="2928016"/>
            <a:ext cx="914400" cy="42478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1447800"/>
            <a:ext cx="10363200" cy="3857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evenPowersOfTwo([arg1])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i+=2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2 - решение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229830" y="3505200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/>
              <a:t>Тялото на цикъла се изпълнява докато </a:t>
            </a:r>
            <a:r>
              <a:rPr lang="bg-BG" sz="3000" dirty="0">
                <a:solidFill>
                  <a:srgbClr val="F3CD60"/>
                </a:solidFill>
              </a:rPr>
              <a:t>е вярно </a:t>
            </a:r>
            <a:r>
              <a:rPr lang="bg-BG" sz="3000" dirty="0"/>
              <a:t>дадено условие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970212" y="2999767"/>
            <a:ext cx="5943600" cy="26314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</a:t>
            </a:r>
            <a:endParaRPr lang="pt-BR" sz="30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415995"/>
            <a:ext cx="3352800" cy="611767"/>
          </a:xfrm>
          <a:prstGeom prst="wedgeRoundRectCallout">
            <a:avLst>
              <a:gd name="adj1" fmla="val -62571"/>
              <a:gd name="adj2" fmla="val 589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Условие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true/false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996823" y="4315512"/>
            <a:ext cx="2971800" cy="1397048"/>
          </a:xfrm>
          <a:prstGeom prst="wedgeRoundRectCallout">
            <a:avLst>
              <a:gd name="adj1" fmla="val -76359"/>
              <a:gd name="adj2" fmla="val -42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Код за изпълнение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Напишете програма, която: </a:t>
            </a:r>
          </a:p>
          <a:p>
            <a:pPr lvl="1"/>
            <a:r>
              <a:rPr lang="bg-BG" sz="3000" dirty="0"/>
              <a:t>Прочита цяло число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  <a:endParaRPr lang="bg-BG" sz="3000" b="1" dirty="0">
              <a:solidFill>
                <a:srgbClr val="F3CD60"/>
              </a:solidFill>
            </a:endParaRPr>
          </a:p>
          <a:p>
            <a:pPr lvl="1"/>
            <a:r>
              <a:rPr lang="bg-BG" sz="3000" dirty="0"/>
              <a:t>Отпечатва всички числа </a:t>
            </a:r>
            <a:r>
              <a:rPr lang="en-US" sz="3000" dirty="0"/>
              <a:t>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000" dirty="0"/>
              <a:t> от редицата: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000" dirty="0"/>
              <a:t>, …</a:t>
            </a:r>
          </a:p>
          <a:p>
            <a:pPr lvl="1"/>
            <a:r>
              <a:rPr lang="bg-BG" sz="3000" dirty="0"/>
              <a:t>Всяко следващо число </a:t>
            </a:r>
            <a:r>
              <a:rPr lang="en-US" sz="3000" dirty="0"/>
              <a:t>e </a:t>
            </a:r>
            <a:r>
              <a:rPr lang="bg-BG" sz="3000" dirty="0"/>
              <a:t>равно на предишното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+1 - условие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11224" y="3936298"/>
            <a:ext cx="10363200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)+1 =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*2)+1 =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*2)+1 =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7560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1447800"/>
            <a:ext cx="10363200" cy="3857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sequence([arg1])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294312" y="2487762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3807529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</a:t>
            </a:r>
          </a:p>
          <a:p>
            <a:pPr lvl="1"/>
            <a:r>
              <a:rPr lang="bg-BG" dirty="0"/>
              <a:t>Проверява дали е в диапазона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</a:t>
            </a:r>
            <a:r>
              <a:rPr lang="en-US" dirty="0"/>
              <a:t>:</a:t>
            </a:r>
            <a:endParaRPr lang="bg-BG" dirty="0"/>
          </a:p>
          <a:p>
            <a:pPr lvl="2"/>
            <a:r>
              <a:rPr lang="bg-BG" dirty="0"/>
              <a:t>Намиране на число в диапазона, </a:t>
            </a:r>
          </a:p>
          <a:p>
            <a:pPr marL="682634" lvl="2" indent="0">
              <a:buNone/>
            </a:pPr>
            <a:r>
              <a:rPr lang="bg-BG" dirty="0"/>
              <a:t>   прекратява изпълнение</a:t>
            </a:r>
            <a:endParaRPr lang="en-US" dirty="0"/>
          </a:p>
          <a:p>
            <a:pPr lvl="2"/>
            <a:r>
              <a:rPr lang="bg-BG" dirty="0"/>
              <a:t>Невалидно число прочита</a:t>
            </a:r>
            <a:r>
              <a:rPr lang="en-US" dirty="0"/>
              <a:t> </a:t>
            </a:r>
            <a:r>
              <a:rPr lang="bg-BG" dirty="0"/>
              <a:t>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  <a:r>
              <a:rPr lang="bg-BG" dirty="0"/>
              <a:t> - условие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810000"/>
            <a:ext cx="2362200" cy="20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07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  <a:r>
              <a:rPr lang="bg-BG" dirty="0"/>
              <a:t>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447800"/>
            <a:ext cx="1036637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numberInRange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 = 0;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Number(</a:t>
            </a:r>
            <a:r>
              <a:rPr lang="en-US" sz="28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[i]);</a:t>
            </a:r>
          </a:p>
          <a:p>
            <a:r>
              <a:rPr lang="pt-BR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while</a:t>
            </a:r>
            <a:r>
              <a:rPr lang="pt-BR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</a:t>
            </a:r>
            <a:r>
              <a:rPr lang="pt-BR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||</a:t>
            </a:r>
            <a:r>
              <a:rPr lang="pt-BR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 100) {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i++;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console.log("Invalid number!");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Number(</a:t>
            </a:r>
            <a:r>
              <a:rPr lang="en-US" sz="28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[i]);</a:t>
            </a:r>
          </a:p>
          <a:p>
            <a:r>
              <a: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console.log(`The number is: ${</a:t>
            </a:r>
            <a:r>
              <a:rPr lang="en-US" sz="28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</a:t>
            </a:r>
          </a:p>
          <a:p>
            <a:r>
              <a: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https://judge.softuni.bg/Contests/Practice/Index/156#5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645" y="2925269"/>
            <a:ext cx="1967224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Цикли със стъпка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93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639" y="3657600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815" y="4897902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  <p:pic>
        <p:nvPicPr>
          <p:cNvPr id="7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836" y="3352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2885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2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</a:t>
            </a:r>
          </a:p>
          <a:p>
            <a:pPr lvl="1"/>
            <a:r>
              <a:rPr lang="bg-BG" dirty="0"/>
              <a:t>Намира най-големия им общ делител -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</a:p>
          <a:p>
            <a:r>
              <a:rPr lang="bg-BG" dirty="0"/>
              <a:t>Насоки:</a:t>
            </a:r>
          </a:p>
          <a:p>
            <a:pPr lvl="1"/>
            <a:r>
              <a:rPr lang="bg-BG" dirty="0"/>
              <a:t>Докато не се достигне остатък 0:</a:t>
            </a:r>
          </a:p>
          <a:p>
            <a:pPr lvl="2"/>
            <a:r>
              <a:rPr lang="bg-BG" dirty="0"/>
              <a:t>Дели се по-голямото число на по-малкото</a:t>
            </a:r>
          </a:p>
          <a:p>
            <a:pPr lvl="2"/>
            <a:r>
              <a:rPr lang="bg-BG" dirty="0"/>
              <a:t>Взема се остатъка от делението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r>
              <a:rPr lang="en-US" dirty="0"/>
              <a:t> -</a:t>
            </a:r>
            <a:r>
              <a:rPr lang="bg-BG" dirty="0"/>
              <a:t> условие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35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371600"/>
            <a:ext cx="10366376" cy="45366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gcd([arg1, arg2])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Number(arg2)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/>
              <a:t>Повторение докато</a:t>
            </a:r>
            <a:r>
              <a:rPr lang="en-US" dirty="0"/>
              <a:t> 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bg-BG" dirty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/>
              <a:t>Тялото на цикъла се изпълнява докато </a:t>
            </a:r>
            <a:r>
              <a:rPr lang="bg-BG" sz="3000" dirty="0">
                <a:solidFill>
                  <a:srgbClr val="F3CD60"/>
                </a:solidFill>
              </a:rPr>
              <a:t>е вярно </a:t>
            </a:r>
            <a:r>
              <a:rPr lang="bg-BG" sz="3000" dirty="0"/>
              <a:t>дадено условие</a:t>
            </a:r>
            <a:endParaRPr lang="en-US" sz="3000" dirty="0"/>
          </a:p>
          <a:p>
            <a:pPr lvl="1"/>
            <a:r>
              <a:rPr lang="bg-BG" sz="2800"/>
              <a:t>Изпълнява се минимум един път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Do-while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122612" y="3128385"/>
            <a:ext cx="5943600" cy="16158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</a:t>
            </a:r>
            <a:endParaRPr lang="pt-BR" sz="30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25324" y="5103811"/>
            <a:ext cx="3352800" cy="611767"/>
          </a:xfrm>
          <a:prstGeom prst="wedgeRoundRectCallout">
            <a:avLst>
              <a:gd name="adj1" fmla="val -49462"/>
              <a:gd name="adj2" fmla="val -1191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Условие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true/false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94413" y="2297837"/>
            <a:ext cx="2971800" cy="1397048"/>
          </a:xfrm>
          <a:prstGeom prst="wedgeRoundRectCallout">
            <a:avLst>
              <a:gd name="adj1" fmla="val -76949"/>
              <a:gd name="adj2" fmla="val 56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Код за изпълнение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601" y="1137869"/>
            <a:ext cx="11804822" cy="5570355"/>
          </a:xfrm>
        </p:spPr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естествено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Изчислява факториел от </a:t>
            </a:r>
            <a:r>
              <a:rPr lang="en-US" dirty="0"/>
              <a:t>n (</a:t>
            </a:r>
            <a:r>
              <a:rPr lang="en-US" dirty="0">
                <a:latin typeface="Consolas" panose="020B0609020204030204" pitchFamily="49" charset="0"/>
              </a:rPr>
              <a:t>n!</a:t>
            </a:r>
            <a:r>
              <a:rPr lang="en-US" dirty="0"/>
              <a:t>)</a:t>
            </a:r>
            <a:endParaRPr lang="bg-BG" dirty="0"/>
          </a:p>
          <a:p>
            <a:r>
              <a:rPr lang="bg-BG" dirty="0"/>
              <a:t>Примерен вход и изход:</a:t>
            </a:r>
            <a:endParaRPr lang="en-US" dirty="0"/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 - условие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4705" y="3858243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72007" y="4648200"/>
            <a:ext cx="1143000" cy="641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Стрелка надясно 8"/>
          <p:cNvSpPr/>
          <p:nvPr/>
        </p:nvSpPr>
        <p:spPr>
          <a:xfrm>
            <a:off x="2343607" y="4806397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105607" y="4648200"/>
            <a:ext cx="931405" cy="6832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</a:t>
            </a:r>
            <a:r>
              <a:rPr lang="bg-BG" dirty="0" err="1"/>
              <a:t>факториел</a:t>
            </a:r>
            <a:r>
              <a:rPr lang="bg-BG" dirty="0"/>
              <a:t>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524000"/>
            <a:ext cx="10366376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factorial([arg1])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console.log(fact);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19602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</a:t>
            </a:r>
            <a:r>
              <a:rPr lang="en-US" dirty="0"/>
              <a:t> </a:t>
            </a:r>
            <a:r>
              <a:rPr lang="bg-BG" dirty="0"/>
              <a:t>положително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b="1" dirty="0">
              <a:solidFill>
                <a:srgbClr val="F3CD60"/>
              </a:solidFill>
            </a:endParaRPr>
          </a:p>
          <a:p>
            <a:pPr lvl="1"/>
            <a:r>
              <a:rPr lang="bg-BG" dirty="0"/>
              <a:t>Сумира цифрите на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dirty="0"/>
          </a:p>
          <a:p>
            <a:r>
              <a:rPr lang="bg-BG" dirty="0"/>
              <a:t>Примерен вход и изход: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 - условие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70218" y="5277976"/>
            <a:ext cx="3065005" cy="651013"/>
            <a:chOff x="912812" y="5095460"/>
            <a:chExt cx="3065005" cy="65101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912812" y="51054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1234</a:t>
              </a:r>
            </a:p>
          </p:txBody>
        </p:sp>
        <p:sp>
          <p:nvSpPr>
            <p:cNvPr id="10" name="Стрелка надясно 9"/>
            <p:cNvSpPr/>
            <p:nvPr/>
          </p:nvSpPr>
          <p:spPr>
            <a:xfrm>
              <a:off x="2284412" y="52635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046412" y="5095460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65212" y="5257800"/>
            <a:ext cx="3065005" cy="641073"/>
            <a:chOff x="912812" y="5105400"/>
            <a:chExt cx="3065005" cy="641073"/>
          </a:xfrm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912812" y="51054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5634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Стрелка надясно 9"/>
            <p:cNvSpPr/>
            <p:nvPr/>
          </p:nvSpPr>
          <p:spPr>
            <a:xfrm>
              <a:off x="2284412" y="52635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3046412" y="5105400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18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317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524000"/>
            <a:ext cx="10366376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sumDigits([arg1])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= sum +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 = Math.floor(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console.log("Sum of digits: " + sum);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65812" y="2087405"/>
            <a:ext cx="4054950" cy="1033202"/>
          </a:xfrm>
          <a:prstGeom prst="wedgeRoundRectCallout">
            <a:avLst>
              <a:gd name="adj1" fmla="val -58115"/>
              <a:gd name="adj2" fmla="val 536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673447" y="3493486"/>
            <a:ext cx="4572000" cy="1029892"/>
          </a:xfrm>
          <a:prstGeom prst="wedgeRoundRectCallout">
            <a:avLst>
              <a:gd name="adj1" fmla="val -60767"/>
              <a:gd name="adj2" fmla="val -111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Math.floor(n</a:t>
            </a:r>
            <a:r>
              <a:rPr lang="en-US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10)</a:t>
            </a:r>
            <a:r>
              <a:rPr lang="en-US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/>
              <a:t>Цикъл със стъпка</a:t>
            </a:r>
          </a:p>
          <a:p>
            <a:pPr lvl="1"/>
            <a:r>
              <a:rPr lang="bg-BG" dirty="0"/>
              <a:t>Цикъл с намаляваща стъпка</a:t>
            </a:r>
            <a:endParaRPr lang="en-US" dirty="0"/>
          </a:p>
          <a:p>
            <a:pPr lvl="1"/>
            <a:r>
              <a:rPr lang="bg-BG" dirty="0"/>
              <a:t>Цикъл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endParaRPr lang="en-US" dirty="0"/>
          </a:p>
          <a:p>
            <a:pPr lvl="1"/>
            <a:r>
              <a:rPr lang="bg-BG" dirty="0"/>
              <a:t>Цикъл </a:t>
            </a:r>
            <a:r>
              <a:rPr lang="en-US" dirty="0"/>
              <a:t>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endParaRPr lang="en-US" dirty="0"/>
          </a:p>
          <a:p>
            <a:pPr lvl="1"/>
            <a:r>
              <a:rPr lang="bg-BG" dirty="0"/>
              <a:t>Безкраен цикъл </a:t>
            </a:r>
          </a:p>
          <a:p>
            <a:pPr lvl="2"/>
            <a:r>
              <a:rPr lang="bg-BG" dirty="0"/>
              <a:t>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bg-BG" dirty="0"/>
          </a:p>
          <a:p>
            <a:pPr lvl="2"/>
            <a:r>
              <a:rPr lang="bg-BG" dirty="0"/>
              <a:t>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56556" y="1220944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4756103"/>
            <a:ext cx="10820398" cy="1568497"/>
          </a:xfrm>
        </p:spPr>
        <p:txBody>
          <a:bodyPr/>
          <a:lstStyle/>
          <a:p>
            <a:r>
              <a:rPr lang="bg-BG" dirty="0"/>
              <a:t>Безкрайни цикли и оператори </a:t>
            </a:r>
            <a:r>
              <a:rPr lang="en-US" dirty="0">
                <a:latin typeface="Consolas" panose="020B0609020204030204" pitchFamily="49" charset="0"/>
              </a:rPr>
              <a:t>break</a:t>
            </a:r>
            <a:r>
              <a:rPr lang="bg-BG" dirty="0">
                <a:latin typeface="Consolas" panose="020B0609020204030204" pitchFamily="49" charset="0"/>
              </a:rPr>
              <a:t> и </a:t>
            </a:r>
            <a:r>
              <a:rPr lang="en-US" dirty="0">
                <a:latin typeface="Consolas" panose="020B0609020204030204" pitchFamily="49" charset="0"/>
              </a:rPr>
              <a:t>continue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/>
              <a:t>Безкраен цикъл имаме когато:</a:t>
            </a:r>
          </a:p>
          <a:p>
            <a:pPr lvl="1"/>
            <a:r>
              <a:rPr lang="bg-BG" sz="2700" dirty="0"/>
              <a:t>Нямаме условие, което да прекрати цикъла</a:t>
            </a:r>
          </a:p>
          <a:p>
            <a:pPr lvl="1"/>
            <a:r>
              <a:rPr lang="bg-BG" sz="2700" dirty="0"/>
              <a:t>Нямаме команда, която да прекрати цикъла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3071501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9636" y="4910775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5" y="3275165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145" y="5169482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9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Условия за прекратяване на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78953" y="1456012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8953" y="39624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(;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5" y="1896664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143" y="4455179"/>
            <a:ext cx="1969179" cy="1002677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503612" y="865233"/>
            <a:ext cx="4369601" cy="1232067"/>
          </a:xfrm>
          <a:prstGeom prst="wedgeRoundRectCallout">
            <a:avLst>
              <a:gd name="adj1" fmla="val -66167"/>
              <a:gd name="adj2" fmla="val 249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Условие за прекратяване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на цикъл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503612" y="2891712"/>
            <a:ext cx="4369601" cy="1232067"/>
          </a:xfrm>
          <a:prstGeom prst="wedgeRoundRectCallout">
            <a:avLst>
              <a:gd name="adj1" fmla="val -68450"/>
              <a:gd name="adj2" fmla="val 53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Условие за прекратяване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на цикъл</a:t>
            </a:r>
          </a:p>
        </p:txBody>
      </p:sp>
    </p:spTree>
    <p:extLst>
      <p:ext uri="{BB962C8B-B14F-4D97-AF65-F5344CB8AC3E}">
        <p14:creationId xmlns:p14="http://schemas.microsoft.com/office/powerpoint/2010/main" val="169509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3212" y="1040224"/>
            <a:ext cx="11804822" cy="5570355"/>
          </a:xfrm>
        </p:spPr>
        <p:txBody>
          <a:bodyPr/>
          <a:lstStyle/>
          <a:p>
            <a:r>
              <a:rPr lang="bg-BG" dirty="0"/>
              <a:t>Оператор </a:t>
            </a:r>
            <a:r>
              <a:rPr lang="en-US" dirty="0">
                <a:solidFill>
                  <a:srgbClr val="F3CD60"/>
                </a:solidFill>
              </a:rPr>
              <a:t>break</a:t>
            </a:r>
            <a:r>
              <a:rPr lang="en-US" dirty="0"/>
              <a:t> – </a:t>
            </a:r>
            <a:r>
              <a:rPr lang="bg-BG" dirty="0"/>
              <a:t>прекъсване на цикъла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Команд</a:t>
            </a:r>
            <a:r>
              <a:rPr lang="en-US" dirty="0"/>
              <a:t>a</a:t>
            </a:r>
            <a:r>
              <a:rPr lang="bg-BG" dirty="0"/>
              <a:t> за прекратяване на цикъл</a:t>
            </a:r>
            <a:endParaRPr lang="en-US" dirty="0"/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3" y="2773918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141" y="5029544"/>
            <a:ext cx="1969179" cy="100267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89012" y="2413211"/>
            <a:ext cx="10366376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803328" y="3880850"/>
            <a:ext cx="4369601" cy="1232067"/>
          </a:xfrm>
          <a:prstGeom prst="wedgeRoundRectCallout">
            <a:avLst>
              <a:gd name="adj1" fmla="val -75489"/>
              <a:gd name="adj2" fmla="val -296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Условие за прекратяване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на цикъл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793305" y="5352188"/>
            <a:ext cx="4369601" cy="1232067"/>
          </a:xfrm>
          <a:prstGeom prst="wedgeRoundRectCallout">
            <a:avLst>
              <a:gd name="adj1" fmla="val -72826"/>
              <a:gd name="adj2" fmla="val -60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Команда за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излизане от цикъл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/>
              <a:t>Напишете програма, която: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Прочита цяло число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Проверява да ли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е просто число</a:t>
            </a:r>
            <a:endParaRPr lang="bg-BG" sz="2400" dirty="0"/>
          </a:p>
          <a:p>
            <a:pPr>
              <a:lnSpc>
                <a:spcPct val="110000"/>
              </a:lnSpc>
            </a:pPr>
            <a:r>
              <a:rPr lang="bg-BG" sz="3200" dirty="0"/>
              <a:t>Насоки: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Едно число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просто</a:t>
            </a:r>
            <a:r>
              <a:rPr lang="bg-BG" sz="3000" dirty="0"/>
              <a:t>, ако се дели единствено на 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sz="3000" dirty="0"/>
              <a:t> и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/>
              <a:t>и е по-голямо от 1</a:t>
            </a: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Прости числа: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19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23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29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37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41</a:t>
            </a:r>
            <a:r>
              <a:rPr lang="bg-BG" sz="3000" dirty="0"/>
              <a:t>,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43</a:t>
            </a:r>
            <a:r>
              <a:rPr lang="bg-BG" sz="3000" dirty="0"/>
              <a:t>, …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Непрости (композитни) числа: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sz="3000" dirty="0"/>
              <a:t> = 2 * 5,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bg-BG" sz="3000" dirty="0"/>
              <a:t>= 3 * 7,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143</a:t>
            </a:r>
            <a:r>
              <a:rPr lang="bg-BG" sz="3000" dirty="0"/>
              <a:t> = 13 * 11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Проверка за просто число</a:t>
            </a:r>
            <a:r>
              <a:rPr lang="en-US" dirty="0"/>
              <a:t> - </a:t>
            </a:r>
            <a:r>
              <a:rPr lang="bg-BG" dirty="0"/>
              <a:t>условие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53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Проверка за просто число - решение</a:t>
            </a:r>
            <a:endParaRPr lang="en-US" sz="39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9359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isPrime([arg1])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% i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(prime &amp;&amp; n &gt; 2) console.log("Prime");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console.log("Not 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6217"/>
              <a:gd name="adj2" fmla="val -27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>
            <a:cxnSpLocks/>
          </p:cNvCxnSpPr>
          <p:nvPr/>
        </p:nvCxnSpPr>
        <p:spPr>
          <a:xfrm rot="10800000" flipV="1">
            <a:off x="760412" y="4175772"/>
            <a:ext cx="1011874" cy="853428"/>
          </a:xfrm>
          <a:prstGeom prst="bentConnector3">
            <a:avLst>
              <a:gd name="adj1" fmla="val 1390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Напишете програма, която:</a:t>
            </a:r>
          </a:p>
          <a:p>
            <a:pPr lvl="1"/>
            <a:r>
              <a:rPr lang="bg-BG" sz="3000" dirty="0"/>
              <a:t>Прочита число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sz="3000" dirty="0"/>
              <a:t>Проверява дали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  <a:r>
              <a:rPr lang="bg-BG" sz="3000" dirty="0"/>
              <a:t> е четно</a:t>
            </a:r>
            <a:endParaRPr lang="en-US" sz="3000" dirty="0"/>
          </a:p>
          <a:p>
            <a:pPr lvl="1"/>
            <a:r>
              <a:rPr lang="bg-BG" sz="3000" dirty="0"/>
              <a:t>При невалидно число се връща към повторно въвеждане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Четно число - условие</a:t>
            </a:r>
            <a:endParaRPr lang="en-US" dirty="0"/>
          </a:p>
        </p:txBody>
      </p:sp>
      <p:grpSp>
        <p:nvGrpSpPr>
          <p:cNvPr id="9" name="Group 7"/>
          <p:cNvGrpSpPr/>
          <p:nvPr/>
        </p:nvGrpSpPr>
        <p:grpSpPr>
          <a:xfrm>
            <a:off x="8173412" y="4267200"/>
            <a:ext cx="3186000" cy="1780061"/>
            <a:chOff x="9094190" y="2597400"/>
            <a:chExt cx="2216908" cy="1288800"/>
          </a:xfrm>
        </p:grpSpPr>
        <p:pic>
          <p:nvPicPr>
            <p:cNvPr id="10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264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Четно число - решение</a:t>
            </a:r>
            <a:endParaRPr lang="en-US" sz="39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1143000"/>
            <a:ext cx="10207624" cy="50906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enterEvenNumber(args)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(true)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Number(args[i]);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console.log("The number is not even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i++;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console.log(`Even number entered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1617" y="1752600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450" y="112793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Напишете програма, която: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Прочита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Пресмята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r>
              <a:rPr lang="bg-BG" b="1" dirty="0">
                <a:solidFill>
                  <a:srgbClr val="F3CD60"/>
                </a:solidFill>
              </a:rPr>
              <a:t>-тото </a:t>
            </a:r>
            <a:r>
              <a:rPr lang="bg-BG" dirty="0"/>
              <a:t>число на Фибоначи</a:t>
            </a:r>
          </a:p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 - условие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634" y="3883293"/>
            <a:ext cx="6553200" cy="1280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Примерен вход и изход: 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60812" y="5597791"/>
            <a:ext cx="2614844" cy="683264"/>
            <a:chOff x="5637212" y="5635443"/>
            <a:chExt cx="2614844" cy="683264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637212" y="5635443"/>
              <a:ext cx="6858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15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Стрелка надясно 10"/>
            <p:cNvSpPr/>
            <p:nvPr/>
          </p:nvSpPr>
          <p:spPr>
            <a:xfrm>
              <a:off x="6558651" y="580358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7320651" y="5645383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987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770812" y="5587852"/>
            <a:ext cx="2603146" cy="672108"/>
            <a:chOff x="5648910" y="5614348"/>
            <a:chExt cx="2603146" cy="672108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5648910" y="5614348"/>
              <a:ext cx="6858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Стрелка надясно 10"/>
            <p:cNvSpPr/>
            <p:nvPr/>
          </p:nvSpPr>
          <p:spPr>
            <a:xfrm>
              <a:off x="6558651" y="580358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320651" y="5645383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29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/>
              <a:t>Цикли </a:t>
            </a:r>
            <a:r>
              <a:rPr lang="bg-BG" dirty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Работа с по-сложни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</a:t>
            </a:r>
            <a:r>
              <a:rPr lang="bg-BG" dirty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</a:t>
            </a:r>
            <a:r>
              <a:rPr lang="bg-BG" dirty="0" err="1"/>
              <a:t>Фибоначи</a:t>
            </a:r>
            <a:r>
              <a:rPr lang="bg-BG" dirty="0"/>
              <a:t> - решение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2812" y="1219200"/>
            <a:ext cx="10363200" cy="4665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fibonacci([arg1])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f0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f1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0; i &lt; n-1; i++)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fNext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console.log(f1);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r>
              <a:rPr lang="en-US" dirty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225" y="3242482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условие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066800"/>
            <a:ext cx="10591800" cy="56376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numberPyramid([arg1])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= 1; row &lt;= n; row++)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col = 1; col &lt;= row; col++)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(col &gt; 1) result +=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 +=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2478000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- условие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914400"/>
            <a:ext cx="10591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numberTable([arg1])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= 0; row &lt; n; row++)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col = 0; col &lt; n; col++)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 = result + num +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 =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ползваме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</a:t>
            </a:r>
            <a:r>
              <a:rPr lang="bg-BG" sz="3200" dirty="0"/>
              <a:t>цикли със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 докато</a:t>
            </a:r>
            <a:br>
              <a:rPr lang="bg-BG" sz="3200" dirty="0"/>
            </a:br>
            <a:r>
              <a:rPr lang="bg-BG" sz="3200" dirty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800" dirty="0"/>
              <a:t>Можем да създаваме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безкрайни</a:t>
            </a:r>
            <a:r>
              <a:rPr lang="bg-BG" sz="2800" dirty="0"/>
              <a:t> цикли 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2800" dirty="0"/>
              <a:t>    когато се наложи да излизаме от тях: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научихме днес? (2)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2362200"/>
            <a:ext cx="6885636" cy="1907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60412" y="4558504"/>
            <a:ext cx="6885636" cy="1907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132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Чертане с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9" name="Picture 28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4756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dirty="0"/>
          </a:p>
          <a:p>
            <a:pPr lvl="1"/>
            <a:r>
              <a:rPr lang="bg-BG" dirty="0"/>
              <a:t>Отпечатва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Примерен вход и изход: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3 - условие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3899855"/>
            <a:ext cx="1890600" cy="1890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60412" y="4191000"/>
            <a:ext cx="5029200" cy="693203"/>
            <a:chOff x="760412" y="4191000"/>
            <a:chExt cx="5029200" cy="693203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Стрелка надясно 10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28956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1, 4, 7, 10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0412" y="5251122"/>
            <a:ext cx="5867400" cy="693203"/>
            <a:chOff x="760412" y="4191000"/>
            <a:chExt cx="5887844" cy="69320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r>
                <a:rPr lang="en-US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5" name="Стрелка надясно 10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3754244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1, 4, 7, 10</a:t>
              </a:r>
              <a:r>
                <a:rPr lang="en-US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, 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01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bg-BG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816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18212" y="2707837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3" y="1600200"/>
            <a:ext cx="10363200" cy="31577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loopByStep3([arg1])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3 - решение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467601" y="3405671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Отпечатва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</a:p>
          <a:p>
            <a:r>
              <a:rPr lang="bg-BG" dirty="0"/>
              <a:t>Примерен вход и изход: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 - условие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12812" y="5411166"/>
            <a:ext cx="4114800" cy="693203"/>
            <a:chOff x="760412" y="4191000"/>
            <a:chExt cx="4114800" cy="693203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Стрелка надясно 4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19812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3, 2, 1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2812" y="4343400"/>
            <a:ext cx="7543800" cy="693203"/>
            <a:chOff x="760412" y="4191000"/>
            <a:chExt cx="7543800" cy="693203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Стрелка надясно 4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54102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100, 99, 98, …, 3, 2, 1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44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951412" y="2825473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55358" y="2832197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9626" y="1524000"/>
            <a:ext cx="10363200" cy="36379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numbersNto1([arg1])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 = Number(arg1);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 - решение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27331" y="1603668"/>
            <a:ext cx="2362200" cy="1070309"/>
          </a:xfrm>
          <a:prstGeom prst="wedgeRoundRectCallout">
            <a:avLst>
              <a:gd name="adj1" fmla="val -80246"/>
              <a:gd name="adj2" fmla="val 446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Намаляваща стъпка: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091226" y="3422934"/>
            <a:ext cx="1872836" cy="1419677"/>
          </a:xfrm>
          <a:prstGeom prst="wedgeRoundRectCallout">
            <a:avLst>
              <a:gd name="adj1" fmla="val -62626"/>
              <a:gd name="adj2" fmla="val -502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049099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Отпечатва числата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 до </a:t>
            </a:r>
            <a:r>
              <a:rPr lang="bg-BG" b="1" dirty="0">
                <a:solidFill>
                  <a:srgbClr val="F3CD60"/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rgbClr val="F3CD60"/>
                </a:solidFill>
                <a:latin typeface="Consolas" panose="020B0609020204030204" pitchFamily="49" charset="0"/>
              </a:rPr>
              <a:t>n</a:t>
            </a:r>
            <a:endParaRPr lang="en-US" b="1" dirty="0">
              <a:solidFill>
                <a:srgbClr val="F3CD60"/>
              </a:solidFill>
            </a:endParaRPr>
          </a:p>
          <a:p>
            <a:r>
              <a:rPr lang="bg-BG" dirty="0"/>
              <a:t>Примерен вход и изход: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r>
              <a:rPr lang="en-US" dirty="0"/>
              <a:t> – </a:t>
            </a:r>
            <a:r>
              <a:rPr lang="bg-BG" dirty="0"/>
              <a:t>условие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75" y="1354862"/>
            <a:ext cx="2610674" cy="2598001"/>
          </a:xfrm>
          <a:prstGeom prst="roundRect">
            <a:avLst>
              <a:gd name="adj" fmla="val 1795"/>
            </a:avLst>
          </a:prstGeom>
        </p:spPr>
      </p:pic>
      <p:grpSp>
        <p:nvGrpSpPr>
          <p:cNvPr id="5" name="Group 4"/>
          <p:cNvGrpSpPr/>
          <p:nvPr/>
        </p:nvGrpSpPr>
        <p:grpSpPr>
          <a:xfrm>
            <a:off x="912812" y="5464151"/>
            <a:ext cx="6705600" cy="693204"/>
            <a:chOff x="760412" y="4284633"/>
            <a:chExt cx="6705600" cy="69320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60412" y="4284633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Стрелка надясно 9"/>
            <p:cNvSpPr/>
            <p:nvPr/>
          </p:nvSpPr>
          <p:spPr>
            <a:xfrm>
              <a:off x="2132012" y="445277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894012" y="4294573"/>
              <a:ext cx="45720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1, 2, 4, 8, 16, 32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2812" y="4446973"/>
            <a:ext cx="8763000" cy="683264"/>
            <a:chOff x="760412" y="4294573"/>
            <a:chExt cx="8763000" cy="683264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60412" y="4294573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Стрелка надясно 9"/>
            <p:cNvSpPr/>
            <p:nvPr/>
          </p:nvSpPr>
          <p:spPr>
            <a:xfrm>
              <a:off x="2132012" y="445277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2894012" y="4294573"/>
              <a:ext cx="66294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2, 4, 8, 16, 32, …, 1024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2217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2690</Words>
  <Application>Microsoft Office PowerPoint</Application>
  <PresentationFormat>Custom</PresentationFormat>
  <Paragraphs>536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Consolas</vt:lpstr>
      <vt:lpstr>Wingdings</vt:lpstr>
      <vt:lpstr>Wingdings 2</vt:lpstr>
      <vt:lpstr>SoftUni 16x9</vt:lpstr>
      <vt:lpstr>Работа с по-сложни цикли</vt:lpstr>
      <vt:lpstr>Have a Question?</vt:lpstr>
      <vt:lpstr>Съдържание</vt:lpstr>
      <vt:lpstr>Цикли със стъпка</vt:lpstr>
      <vt:lpstr>Числата от 1 до N през 3 - условие</vt:lpstr>
      <vt:lpstr>Числата от 1 до N през 3 - решение</vt:lpstr>
      <vt:lpstr>Числата от N до 1 в обратен ред - условие</vt:lpstr>
      <vt:lpstr>Числата от N до 1 в обратен ред - решение</vt:lpstr>
      <vt:lpstr>Числата от 1 до 2n с for-цикъл – условие</vt:lpstr>
      <vt:lpstr>Числата от 1 до 2n с for-цикъл - решение</vt:lpstr>
      <vt:lpstr>Четни степени на 2 - условие</vt:lpstr>
      <vt:lpstr>Четни степени на 2 - решение</vt:lpstr>
      <vt:lpstr>While цикъл</vt:lpstr>
      <vt:lpstr>While цикъл</vt:lpstr>
      <vt:lpstr>Редица числа 2k+1 - условие</vt:lpstr>
      <vt:lpstr>Редица числа 2k+1 - решение</vt:lpstr>
      <vt:lpstr>Число в диапазона [1…100] - условие</vt:lpstr>
      <vt:lpstr>Число в диапазона [1…100] - решение</vt:lpstr>
      <vt:lpstr>PowerPoint Presentation</vt:lpstr>
      <vt:lpstr>Най-голям общ делител (НОД)</vt:lpstr>
      <vt:lpstr>Най-голям общ делител (НОД)</vt:lpstr>
      <vt:lpstr>Алгоритъм на Евклид за НОД - условие</vt:lpstr>
      <vt:lpstr>Алгоритъм на Евклид за НОД - решение</vt:lpstr>
      <vt:lpstr>Do…While цикъл</vt:lpstr>
      <vt:lpstr>Do-while цикъл</vt:lpstr>
      <vt:lpstr>Изчисляване на факториел - условие</vt:lpstr>
      <vt:lpstr>Изчисляване на факториел - решение</vt:lpstr>
      <vt:lpstr>Сумиране на цифрите на число - условие</vt:lpstr>
      <vt:lpstr>Сумиране на цифрите на число - решение</vt:lpstr>
      <vt:lpstr>Безкрайни цикли и оператори break и continue</vt:lpstr>
      <vt:lpstr>Безкраен цикъл</vt:lpstr>
      <vt:lpstr>Условия за прекратяване на цикъл</vt:lpstr>
      <vt:lpstr>Командa за прекратяване на цикъл</vt:lpstr>
      <vt:lpstr>Проверка за просто число - условие</vt:lpstr>
      <vt:lpstr>Проверка за просто число - решение</vt:lpstr>
      <vt:lpstr>Четно число - условие</vt:lpstr>
      <vt:lpstr>Четно число - решение</vt:lpstr>
      <vt:lpstr>Задачи с цикли</vt:lpstr>
      <vt:lpstr>Числа на Фибоначи - условие</vt:lpstr>
      <vt:lpstr>Числа на Фибоначи - решение</vt:lpstr>
      <vt:lpstr>Пирамида от числа – условие</vt:lpstr>
      <vt:lpstr>Пирамида от числа – решение</vt:lpstr>
      <vt:lpstr>Таблица с числа - условие</vt:lpstr>
      <vt:lpstr>Таблица с числа – решение</vt:lpstr>
      <vt:lpstr>PowerPoint Presentation</vt:lpstr>
      <vt:lpstr>Какво научихме днес?</vt:lpstr>
      <vt:lpstr>Какво научихме днес? (2)</vt:lpstr>
      <vt:lpstr>Чертане с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2017-08-11T17:20:08Z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